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59" r:id="rId9"/>
    <p:sldId id="260" r:id="rId10"/>
    <p:sldId id="261" r:id="rId11"/>
    <p:sldId id="262" r:id="rId12"/>
    <p:sldId id="263" r:id="rId13"/>
    <p:sldId id="264" r:id="rId14"/>
  </p:sldIdLst>
  <p:sldSz cx="9144000" cy="5143500" type="screen16x9"/>
  <p:notesSz cx="6858000" cy="9144000"/>
  <p:embeddedFontLst>
    <p:embeddedFont>
      <p:font typeface="Average" pitchFamily="2" charset="0"/>
      <p:regular r:id="rId16"/>
    </p:embeddedFont>
    <p:embeddedFont>
      <p:font typeface="Cambria Math" panose="02040503050406030204" pitchFamily="18" charset="0"/>
      <p:regular r:id="rId17"/>
    </p:embeddedFont>
    <p:embeddedFont>
      <p:font typeface="Oswald" panose="02000000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3.fntdata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notesMaster" Target="notesMasters/notesMaster1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4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9f1d58cd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a9f1d58cd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aac0f954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aac0f954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aac0f95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aac0f95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aac0f954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aac0f954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aac0f954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aac0f954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9f1d58cdf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9f1d58cdf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9f1d58cdf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9f1d58cdf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aac0f954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aac0f954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953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aac0f954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aac0f954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845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aac0f954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aac0f954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211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aac0f954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aac0f954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62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aac0f954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aac0f954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aac0f95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aac0f954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3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4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Индивидуальный проект на тему “нахождение площади сферы”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Выполнил ученик 10-”Б” класса Митилинео-Обухов Климентий Игоревич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3) Повторяем действия</a:t>
            </a:r>
            <a:endParaRPr dirty="0"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ru" sz="164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Теперь возьмём одну из вершин, которую мы ещё не использовали как точку касания для построения, прямоугольника, содержащего отрезок касательной(не параллельного оси Оz) и повторим с данной точкой действия, описанные на </a:t>
            </a:r>
            <a:r>
              <a:rPr lang="ru-RU" sz="16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двух предыдущих</a:t>
            </a:r>
            <a:r>
              <a:rPr lang="ru" sz="16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ru" sz="164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слайдах</a:t>
            </a:r>
            <a:endParaRPr sz="164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01" y="2224726"/>
            <a:ext cx="4302802" cy="24203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311700" y="2090025"/>
            <a:ext cx="45294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Когда мы построим все такие возможные прямоугольники, из прямоугольников, не параллельных оси Оz, получится множество прямоугольников, визуально напоминающих рассматриваемую изначально сферу, а из параллельных Oz прямоугольников - цилиндр, не имеющий основания, как показано на рисунке. При этом, две эти фигуры будут равны по площади и можно считать, что они также равны площади изначальной сферы</a:t>
            </a:r>
            <a:endParaRPr sz="16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4) Попробуем строить прямоугольники разных размеров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Мы можем использовать для построений отрезки касательных, разные по длине, при этом результат будет один и тот же - площадь сферы приблизительно равна площади цилиндра без оснований. Этим мы доказали справедливость наших преобразований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700" y="2255275"/>
            <a:ext cx="5134592" cy="28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5) Найдём площадь получившегося цилиндра без оснований</a:t>
            </a:r>
            <a:endParaRPr dirty="0"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1400"/>
            <a:ext cx="8520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ru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Для нахождения площади построенной нами фигуры мы можем воспользоваться формулой для нахождения площади боковой поверхности цилиндра(S=2𝝅Rh), но для наглядности можем “развернуть” этот цилиндр без оснований в прямоугольник.</a:t>
            </a:r>
            <a:endParaRPr sz="1600" u="sng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100" y="2211817"/>
            <a:ext cx="5211899" cy="2931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11700" y="2117700"/>
            <a:ext cx="36204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Исходя из наших действий на прошлых слайдах, высота этого прямоугольника будет равна 2R, а ширина - 2𝝅R, значит, S=ab=2R*2𝝅R=4𝝅R². При этом площадь рассматриваемого прямоугольника равна площади цилиндра без оснований(ведь он “развёрнут” из этого цилиндра), который в свою очередь по площади равен изначальной сфере, значит, </a:t>
            </a:r>
            <a:r>
              <a:rPr lang="ru" sz="1600" u="sng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площадь сферы равна 4𝝅R²</a:t>
            </a:r>
            <a:endParaRPr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00"/>
              <a:t>Итог</a:t>
            </a:r>
            <a:endParaRPr sz="3200"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1402050" y="863550"/>
            <a:ext cx="633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Таким образом, мы нашли площадь сферы двумя пут</a:t>
            </a:r>
            <a:r>
              <a:rPr lang="ru-RU" sz="2200" dirty="0" err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ями</a:t>
            </a:r>
            <a:r>
              <a:rPr lang="ru-RU" sz="22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</a:t>
            </a:r>
            <a:r>
              <a:rPr lang="ru" sz="22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преобразованием сферы в многоугольник и прямоугольник</a:t>
            </a:r>
            <a:endParaRPr sz="22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00" dirty="0"/>
              <a:t>Определение</a:t>
            </a:r>
            <a:endParaRPr sz="32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561900" y="1777350"/>
            <a:ext cx="8020200" cy="1588800"/>
          </a:xfrm>
          <a:prstGeom prst="rect">
            <a:avLst/>
          </a:prstGeom>
          <a:solidFill>
            <a:srgbClr val="1D1D1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Сфера - это поверхность, состоящая из всех точек пространства, расположенных на заданном расстоянии от данной точки, которую называют центром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00"/>
              <a:t>Идея решения поставленной задачи</a:t>
            </a:r>
            <a:endParaRPr sz="320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1402050" y="863550"/>
            <a:ext cx="633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Преобразовать сферу в более простую геометрическую фигуру и найти площадь получившейся фигуры</a:t>
            </a:r>
            <a:endParaRPr sz="22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1) </a:t>
            </a:r>
            <a:r>
              <a:rPr lang="ru-RU" dirty="0"/>
              <a:t>Опишем многогранник вокруг сферы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65807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arenR"/>
            </a:pPr>
            <a:r>
              <a:rPr lang="ru-RU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Вокруг сферы опишем многогранник, как показано на рисунке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arenR"/>
            </a:pPr>
            <a:r>
              <a:rPr lang="ru-RU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Соединим вершины каждой грани с центром сферы – получим несколько пирамид, из которых составлен многогранник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B7CBA6-9B02-7B68-27CC-06410AC33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07" y="1152475"/>
            <a:ext cx="3054793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9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2) Найдём объём многогранника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02458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 marL="457200" lvl="0" indent="-34290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Oswald"/>
                  <a:buAutoNum type="arabicParenR"/>
                </a:pPr>
                <a:r>
                  <a:rPr lang="ru-RU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Объём многогранника равен сумме объёмов пирамид, из которых он составлен: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мн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пир1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пир2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пир</m:t>
                        </m:r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𝑁</m:t>
                        </m:r>
                      </m:sub>
                    </m:sSub>
                  </m:oMath>
                </a14:m>
                <a:endParaRPr lang="ru-RU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  <a:p>
                <a:pPr marL="457200" lvl="0" indent="-34290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Oswald"/>
                  <a:buAutoNum type="arabicParenR"/>
                </a:pPr>
                <a:r>
                  <a:rPr lang="ru-RU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Теперь распишем объёмы пирамид: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пир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осн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endParaRPr lang="ru-RU" sz="1800" dirty="0">
                  <a:solidFill>
                    <a:schemeClr val="tx1"/>
                  </a:solidFill>
                  <a:effectLst/>
                  <a:latin typeface="Oswald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0" indent="-34290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Oswald"/>
                  <a:buAutoNum type="arabicParenR"/>
                </a:pPr>
                <a:r>
                  <a:rPr lang="ru-RU" dirty="0">
                    <a:solidFill>
                      <a:schemeClr val="dk1"/>
                    </a:solidFill>
                    <a:latin typeface="Oswald"/>
                    <a:sym typeface="Oswa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пир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осн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endParaRPr lang="ru-RU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  <a:p>
                <a:pPr marL="457200" lvl="0" indent="-34290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Oswald"/>
                  <a:buAutoNum type="arabicParenR"/>
                </a:pPr>
                <a:r>
                  <a:rPr lang="ru-RU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Вернёмся к объёму многоугольника:</a:t>
                </a:r>
              </a:p>
              <a:p>
                <a:pPr marL="11430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None/>
                </a:pPr>
                <a:r>
                  <a:rPr lang="ru-RU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мн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пир1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пир2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пир</m:t>
                        </m:r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𝑁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осн1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осн2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осн</m:t>
                            </m:r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endParaRPr lang="ru-RU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mc:Choice>
        <mc:Fallback xmlns=""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02458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74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3) Увеличим число граней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36911" cy="1141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buSzPts val="852"/>
              <a:buNone/>
            </a:pPr>
            <a:r>
              <a:rPr lang="ru-RU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Теперь увеличим число граней многогранника. Чем больше граней будет у фигуры, тем более она похожа будет на вписанную в неё сферу. На картинке ниже не так много граней, но многогранник(слева) уже тяжело визуально отличить от вписанной в него сферы(справа)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Google Shape;94;p18"/>
              <p:cNvSpPr txBox="1"/>
              <p:nvPr/>
            </p:nvSpPr>
            <p:spPr>
              <a:xfrm>
                <a:off x="295389" y="2432181"/>
                <a:ext cx="4545711" cy="2278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ru-RU" sz="1800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Таким образом, при бесконечно большом количестве граней </a:t>
                </a:r>
                <a14:m>
                  <m:oMath xmlns:m="http://schemas.openxmlformats.org/officeDocument/2006/math">
                    <m:r>
                      <a:rPr lang="ru-RU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r>
                  <a:rPr lang="ru-RU" sz="1800" dirty="0">
                    <a:solidFill>
                      <a:schemeClr val="tx1"/>
                    </a:solidFill>
                    <a:latin typeface="Oswald"/>
                    <a:ea typeface="Oswald"/>
                    <a:cs typeface="Oswald"/>
                    <a:sym typeface="Oswald"/>
                  </a:rPr>
                  <a:t> </a:t>
                </a:r>
                <a:r>
                  <a:rPr lang="ru-RU" sz="1800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многогранник “совпадает” с вписанной в него сферой, а это значит, что площадь граней и объём многогранника равны площади и объёму сферы соответственно: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граней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сф</m:t>
                        </m:r>
                      </m:sub>
                    </m:sSub>
                  </m:oMath>
                </a14:m>
                <a:r>
                  <a:rPr lang="ru-RU" sz="18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Oswald" panose="00000500000000000000" pitchFamily="2" charset="0"/>
                    <a:ea typeface="Average"/>
                    <a:cs typeface="Average"/>
                    <a:sym typeface="Average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мн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сф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94" name="Google Shape;94;p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9" y="2432181"/>
                <a:ext cx="4545711" cy="2278479"/>
              </a:xfrm>
              <a:prstGeom prst="rect">
                <a:avLst/>
              </a:prstGeom>
              <a:blipFill>
                <a:blip r:embed="rId3"/>
                <a:stretch>
                  <a:fillRect l="-10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75B7FB-A171-40AF-6D88-05DC583C5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00" y="2428371"/>
            <a:ext cx="4007511" cy="18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r>
              <a:rPr lang="ru-RU" dirty="0"/>
              <a:t>) Выведем площадь сферы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02458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>
                  <a:buClr>
                    <a:schemeClr val="dk1"/>
                  </a:buClr>
                  <a:buFont typeface="Oswald"/>
                  <a:buAutoNum type="arabicParenR"/>
                </a:pPr>
                <a:r>
                  <a:rPr lang="en-US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мн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осн1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осн2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осн</m:t>
                            </m:r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𝑅</m:t>
                    </m:r>
                  </m:oMath>
                </a14:m>
                <a:b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мн</m:t>
                        </m:r>
                      </m:sub>
                    </m:sSub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сф</m:t>
                        </m:r>
                      </m:sub>
                    </m:sSub>
                  </m:oMath>
                </a14:m>
                <a:b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осн1</m:t>
                        </m:r>
                      </m:sub>
                    </m:sSub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осн2</m:t>
                        </m:r>
                      </m:sub>
                    </m:sSub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осн</m:t>
                        </m:r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граней</m:t>
                        </m:r>
                      </m:sub>
                    </m:sSub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сф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457200" lvl="0" indent="-34290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Oswald"/>
                  <a:buAutoNum type="arabicParenR"/>
                </a:pPr>
                <a:r>
                  <a:rPr lang="en-US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сф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сф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  <a:p>
                <a:pPr lvl="0">
                  <a:buClr>
                    <a:schemeClr val="dk1"/>
                  </a:buClr>
                  <a:buFont typeface="Oswald"/>
                  <a:buAutoNum type="arabicParenR"/>
                </a:pPr>
                <a:r>
                  <a:rPr lang="en-US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сф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сф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br>
                  <a:rPr lang="en-US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</a:br>
                <a:r>
                  <a:rPr lang="en-US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сф</m:t>
                        </m:r>
                      </m:sub>
                    </m:sSub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  <a:p>
                <a:pPr marL="457200" lvl="0" indent="-34290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Oswald"/>
                  <a:buAutoNum type="arabicParenR"/>
                </a:pPr>
                <a:r>
                  <a:rPr lang="en-US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сф</m:t>
                        </m:r>
                      </m:sub>
                    </m:sSub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3⋅4</m:t>
                        </m:r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ru-R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=4</m:t>
                    </m:r>
                    <m:r>
                      <a:rPr lang="ru-RU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𝜋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ru-R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mc:Choice>
        <mc:Fallback xmlns=""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02458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00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1) Строим проекцию отрезка касательной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3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arenR"/>
            </a:pPr>
            <a:r>
              <a:rPr lang="ru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Рассмотрим “разрез сферы” в осях Ox и Oz, так, как показано на рисунке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arenR"/>
            </a:pPr>
            <a:r>
              <a:rPr lang="ru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Проведём произвольную касательную к получившейся окружности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arenR"/>
            </a:pPr>
            <a:r>
              <a:rPr lang="ru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Возьмём произвольный отрезок касательной, концом которого будет точка касания с окружностью и отложим проекцию данного отрезка на Oz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475" y="1017725"/>
            <a:ext cx="3551150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2) Продлим проекцию до прямоугольника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3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arenR"/>
            </a:pPr>
            <a:r>
              <a:rPr lang="ru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Вернёмся к трёхмерной сфере и продлим получившейся отрезок касательной по осям Ox и Оу так, чтобы получился прямоугольник, как показано на рисунке - площадь этого маленького прямоугольника будет приблизительно равна площади части поверхности окружности, которую этот прямоугольник “закрывает собой”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arenR"/>
            </a:pPr>
            <a:r>
              <a:rPr lang="ru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Также продлим на ту же самую длину проекцию отрезка касательной на Oz - получится прямоугольник, параллельный оси Oz и по площади равный части поверхности окружности, о которой сказано выше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400" y="1017725"/>
            <a:ext cx="3387600" cy="3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716</Words>
  <Application>Microsoft Office PowerPoint</Application>
  <PresentationFormat>Экран (16:9)</PresentationFormat>
  <Paragraphs>40</Paragraphs>
  <Slides>13</Slides>
  <Notes>13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Slate</vt:lpstr>
      <vt:lpstr>Индивидуальный проект на тему “нахождение площади сферы”</vt:lpstr>
      <vt:lpstr>Определение</vt:lpstr>
      <vt:lpstr>Идея решения поставленной задачи</vt:lpstr>
      <vt:lpstr>1) Опишем многогранник вокруг сферы</vt:lpstr>
      <vt:lpstr>2) Найдём объём многогранника</vt:lpstr>
      <vt:lpstr>3) Увеличим число граней</vt:lpstr>
      <vt:lpstr>4) Выведем площадь сферы</vt:lpstr>
      <vt:lpstr>1) Строим проекцию отрезка касательной</vt:lpstr>
      <vt:lpstr>2) Продлим проекцию до прямоугольника</vt:lpstr>
      <vt:lpstr>3) Повторяем действия</vt:lpstr>
      <vt:lpstr>4) Попробуем строить прямоугольники разных размеров</vt:lpstr>
      <vt:lpstr>5) Найдём площадь получившегося цилиндра без оснований</vt:lpstr>
      <vt:lpstr>Итог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Исследовательская работа на тему “нахождение площади сферы”</dc:title>
  <cp:lastModifiedBy>Климентий Митилинео-Обухов</cp:lastModifiedBy>
  <cp:revision>3</cp:revision>
  <dcterms:modified xsi:type="dcterms:W3CDTF">2024-06-03T09:13:22Z</dcterms:modified>
</cp:coreProperties>
</file>